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797" r:id="rId3"/>
    <p:sldId id="628" r:id="rId4"/>
    <p:sldId id="623" r:id="rId5"/>
    <p:sldId id="588" r:id="rId6"/>
    <p:sldId id="589" r:id="rId7"/>
    <p:sldId id="590" r:id="rId8"/>
    <p:sldId id="591" r:id="rId9"/>
    <p:sldId id="592" r:id="rId10"/>
    <p:sldId id="593" r:id="rId11"/>
    <p:sldId id="1134" r:id="rId12"/>
    <p:sldId id="594" r:id="rId13"/>
    <p:sldId id="624" r:id="rId14"/>
    <p:sldId id="595" r:id="rId15"/>
    <p:sldId id="596" r:id="rId16"/>
    <p:sldId id="597" r:id="rId17"/>
    <p:sldId id="1033" r:id="rId18"/>
    <p:sldId id="598" r:id="rId19"/>
    <p:sldId id="1135" r:id="rId20"/>
    <p:sldId id="625" r:id="rId21"/>
    <p:sldId id="626" r:id="rId22"/>
    <p:sldId id="599" r:id="rId23"/>
    <p:sldId id="1133" r:id="rId24"/>
    <p:sldId id="825" r:id="rId25"/>
    <p:sldId id="822" r:id="rId26"/>
    <p:sldId id="5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26C91-CE39-DC46-94DF-E089DA9256CD}" v="4" dt="2024-02-29T20:24:12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66395" autoAdjust="0"/>
  </p:normalViewPr>
  <p:slideViewPr>
    <p:cSldViewPr>
      <p:cViewPr varScale="1">
        <p:scale>
          <a:sx n="82" d="100"/>
          <a:sy n="82" d="100"/>
        </p:scale>
        <p:origin x="2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tosin oluwadare" userId="666f35bd2f0c5b0b" providerId="LiveId" clId="{18E26C91-CE39-DC46-94DF-E089DA9256CD}"/>
    <pc:docChg chg="custSel modSld">
      <pc:chgData name="oluwatosin oluwadare" userId="666f35bd2f0c5b0b" providerId="LiveId" clId="{18E26C91-CE39-DC46-94DF-E089DA9256CD}" dt="2024-02-29T20:52:27.221" v="27" actId="27636"/>
      <pc:docMkLst>
        <pc:docMk/>
      </pc:docMkLst>
      <pc:sldChg chg="modSp">
        <pc:chgData name="oluwatosin oluwadare" userId="666f35bd2f0c5b0b" providerId="LiveId" clId="{18E26C91-CE39-DC46-94DF-E089DA9256CD}" dt="2024-02-29T20:24:12.514" v="3" actId="20577"/>
        <pc:sldMkLst>
          <pc:docMk/>
          <pc:sldMk cId="0" sldId="256"/>
        </pc:sldMkLst>
        <pc:graphicFrameChg chg="mod">
          <ac:chgData name="oluwatosin oluwadare" userId="666f35bd2f0c5b0b" providerId="LiveId" clId="{18E26C91-CE39-DC46-94DF-E089DA9256CD}" dt="2024-02-29T20:24:12.514" v="3" actId="20577"/>
          <ac:graphicFrameMkLst>
            <pc:docMk/>
            <pc:sldMk cId="0" sldId="256"/>
            <ac:graphicFrameMk id="15" creationId="{A964D970-0D16-4CAD-9534-00746358BBF2}"/>
          </ac:graphicFrameMkLst>
        </pc:graphicFrameChg>
      </pc:sldChg>
      <pc:sldChg chg="modSp mod">
        <pc:chgData name="oluwatosin oluwadare" userId="666f35bd2f0c5b0b" providerId="LiveId" clId="{18E26C91-CE39-DC46-94DF-E089DA9256CD}" dt="2024-02-29T20:44:59.717" v="6" actId="207"/>
        <pc:sldMkLst>
          <pc:docMk/>
          <pc:sldMk cId="203270880" sldId="598"/>
        </pc:sldMkLst>
        <pc:spChg chg="mod">
          <ac:chgData name="oluwatosin oluwadare" userId="666f35bd2f0c5b0b" providerId="LiveId" clId="{18E26C91-CE39-DC46-94DF-E089DA9256CD}" dt="2024-02-29T20:44:59.717" v="6" actId="207"/>
          <ac:spMkLst>
            <pc:docMk/>
            <pc:sldMk cId="203270880" sldId="598"/>
            <ac:spMk id="3" creationId="{E3D4E4C4-3FA6-4CB3-97C3-C2DA949E227E}"/>
          </ac:spMkLst>
        </pc:spChg>
      </pc:sldChg>
      <pc:sldChg chg="modNotesTx">
        <pc:chgData name="oluwatosin oluwadare" userId="666f35bd2f0c5b0b" providerId="LiveId" clId="{18E26C91-CE39-DC46-94DF-E089DA9256CD}" dt="2024-02-29T20:49:38.713" v="7"/>
        <pc:sldMkLst>
          <pc:docMk/>
          <pc:sldMk cId="4264686183" sldId="625"/>
        </pc:sldMkLst>
      </pc:sldChg>
      <pc:sldChg chg="modNotesTx">
        <pc:chgData name="oluwatosin oluwadare" userId="666f35bd2f0c5b0b" providerId="LiveId" clId="{18E26C91-CE39-DC46-94DF-E089DA9256CD}" dt="2024-02-29T20:50:42.350" v="8"/>
        <pc:sldMkLst>
          <pc:docMk/>
          <pc:sldMk cId="3508946559" sldId="626"/>
        </pc:sldMkLst>
      </pc:sldChg>
      <pc:sldChg chg="modSp mod">
        <pc:chgData name="oluwatosin oluwadare" userId="666f35bd2f0c5b0b" providerId="LiveId" clId="{18E26C91-CE39-DC46-94DF-E089DA9256CD}" dt="2024-02-29T20:52:27.221" v="27" actId="27636"/>
        <pc:sldMkLst>
          <pc:docMk/>
          <pc:sldMk cId="3872314975" sldId="825"/>
        </pc:sldMkLst>
        <pc:spChg chg="mod">
          <ac:chgData name="oluwatosin oluwadare" userId="666f35bd2f0c5b0b" providerId="LiveId" clId="{18E26C91-CE39-DC46-94DF-E089DA9256CD}" dt="2024-02-29T20:52:27.221" v="27" actId="27636"/>
          <ac:spMkLst>
            <pc:docMk/>
            <pc:sldMk cId="3872314975" sldId="825"/>
            <ac:spMk id="3" creationId="{AED0C5CF-7C75-FCD1-CAB8-032C229A465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DEBCA-62AC-4488-9360-ABD8E2B87D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471C62-9000-4832-B753-D15EA8E5F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0" dirty="0">
              <a:latin typeface="Arial" panose="020B0604020202020204" pitchFamily="34" charset="0"/>
              <a:cs typeface="Arial" panose="020B0604020202020204" pitchFamily="34" charset="0"/>
            </a:rPr>
            <a:t>© Oluwatosin Oluwadare, Ph.D. 2024</a:t>
          </a:r>
        </a:p>
      </dgm:t>
    </dgm:pt>
    <dgm:pt modelId="{BB0BEDCC-DC52-4E8C-9913-F76C7DB8BC3F}" type="parTrans" cxnId="{F1E21286-FF3E-44DD-96CF-5FC3690B1DE8}">
      <dgm:prSet/>
      <dgm:spPr/>
      <dgm:t>
        <a:bodyPr/>
        <a:lstStyle/>
        <a:p>
          <a:endParaRPr lang="en-US"/>
        </a:p>
      </dgm:t>
    </dgm:pt>
    <dgm:pt modelId="{CA6CE3DB-CA7C-4650-8720-C031EBE21BB6}" type="sibTrans" cxnId="{F1E21286-FF3E-44DD-96CF-5FC3690B1DE8}">
      <dgm:prSet/>
      <dgm:spPr/>
      <dgm:t>
        <a:bodyPr/>
        <a:lstStyle/>
        <a:p>
          <a:endParaRPr lang="en-US"/>
        </a:p>
      </dgm:t>
    </dgm:pt>
    <dgm:pt modelId="{CC96D999-4E58-4309-9DFB-A22AC6AA7C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gm:t>
    </dgm:pt>
    <dgm:pt modelId="{3358317E-4559-4A43-80EF-DAF852135316}" type="parTrans" cxnId="{644D7411-D607-44A8-9A4D-6CE8CF592F35}">
      <dgm:prSet/>
      <dgm:spPr/>
      <dgm:t>
        <a:bodyPr/>
        <a:lstStyle/>
        <a:p>
          <a:endParaRPr lang="en-US"/>
        </a:p>
      </dgm:t>
    </dgm:pt>
    <dgm:pt modelId="{41846E14-A591-4CB9-933B-CEC9E5718E39}" type="sibTrans" cxnId="{644D7411-D607-44A8-9A4D-6CE8CF592F35}">
      <dgm:prSet/>
      <dgm:spPr/>
      <dgm:t>
        <a:bodyPr/>
        <a:lstStyle/>
        <a:p>
          <a:endParaRPr lang="en-US"/>
        </a:p>
      </dgm:t>
    </dgm:pt>
    <dgm:pt modelId="{BB9D3025-E866-451C-942F-9C0BED3917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CS 2020 and </a:t>
          </a:r>
          <a:r>
            <a:rPr lang="en-US" sz="1700" spc="-150" dirty="0" err="1">
              <a:latin typeface="Arial" panose="020B0604020202020204" pitchFamily="34" charset="0"/>
              <a:cs typeface="Arial" panose="020B0604020202020204" pitchFamily="34" charset="0"/>
            </a:rPr>
            <a:t>dase</a:t>
          </a: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 2020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Introduction to statistics for data  </a:t>
          </a:r>
          <a:r>
            <a:rPr lang="en-US" sz="1700" spc="-150" dirty="0" err="1">
              <a:latin typeface="Arial" panose="020B0604020202020204" pitchFamily="34" charset="0"/>
              <a:cs typeface="Arial" panose="020B0604020202020204" pitchFamily="34" charset="0"/>
            </a:rPr>
            <a:t>analystics</a:t>
          </a: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Spring 2024</a:t>
          </a:r>
        </a:p>
        <a:p>
          <a:pPr>
            <a:lnSpc>
              <a:spcPct val="100000"/>
            </a:lnSpc>
            <a:defRPr cap="all"/>
          </a:pP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A78A9-066A-47C0-AE42-61404BD5B012}" type="sibTrans" cxnId="{836D14C7-40F6-4AE5-8242-14815773041E}">
      <dgm:prSet/>
      <dgm:spPr/>
      <dgm:t>
        <a:bodyPr/>
        <a:lstStyle/>
        <a:p>
          <a:endParaRPr lang="en-US"/>
        </a:p>
      </dgm:t>
    </dgm:pt>
    <dgm:pt modelId="{980A19DD-8E5B-4A9F-A897-3AFFE3218E52}" type="parTrans" cxnId="{836D14C7-40F6-4AE5-8242-14815773041E}">
      <dgm:prSet/>
      <dgm:spPr/>
      <dgm:t>
        <a:bodyPr/>
        <a:lstStyle/>
        <a:p>
          <a:endParaRPr lang="en-US"/>
        </a:p>
      </dgm:t>
    </dgm:pt>
    <dgm:pt modelId="{72339900-88AC-4E19-AACF-B2858AE535C5}" type="pres">
      <dgm:prSet presAssocID="{E39DEBCA-62AC-4488-9360-ABD8E2B87D3D}" presName="root" presStyleCnt="0">
        <dgm:presLayoutVars>
          <dgm:dir/>
          <dgm:resizeHandles val="exact"/>
        </dgm:presLayoutVars>
      </dgm:prSet>
      <dgm:spPr/>
    </dgm:pt>
    <dgm:pt modelId="{97A1FE48-D98D-45B3-9450-ECFD96956776}" type="pres">
      <dgm:prSet presAssocID="{CC96D999-4E58-4309-9DFB-A22AC6AA7CAB}" presName="compNode" presStyleCnt="0"/>
      <dgm:spPr/>
    </dgm:pt>
    <dgm:pt modelId="{2F750363-0F17-47B3-9504-A4C5DFA30F49}" type="pres">
      <dgm:prSet presAssocID="{CC96D999-4E58-4309-9DFB-A22AC6AA7CAB}" presName="iconBgRect" presStyleLbl="bgShp" presStyleIdx="0" presStyleCnt="3" custScaleX="130634" custScaleY="127461"/>
      <dgm:spPr/>
    </dgm:pt>
    <dgm:pt modelId="{BF49EA39-AF6E-4969-BF28-3612811F2D5C}" type="pres">
      <dgm:prSet presAssocID="{CC96D999-4E58-4309-9DFB-A22AC6AA7CAB}" presName="iconRect" presStyleLbl="node1" presStyleIdx="0" presStyleCnt="3" custScaleX="159371" custScaleY="159512" custLinFactNeighborX="-4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CEC601E-2D75-4F46-92B3-5D337C37FF23}" type="pres">
      <dgm:prSet presAssocID="{CC96D999-4E58-4309-9DFB-A22AC6AA7CAB}" presName="spaceRect" presStyleCnt="0"/>
      <dgm:spPr/>
    </dgm:pt>
    <dgm:pt modelId="{82BE3921-C2E2-4E85-94B2-92AE682D2401}" type="pres">
      <dgm:prSet presAssocID="{CC96D999-4E58-4309-9DFB-A22AC6AA7CAB}" presName="textRect" presStyleLbl="revTx" presStyleIdx="0" presStyleCnt="3" custScaleX="162429">
        <dgm:presLayoutVars>
          <dgm:chMax val="1"/>
          <dgm:chPref val="1"/>
        </dgm:presLayoutVars>
      </dgm:prSet>
      <dgm:spPr/>
    </dgm:pt>
    <dgm:pt modelId="{76C938CC-835B-4C70-8877-161BC8EFA46C}" type="pres">
      <dgm:prSet presAssocID="{41846E14-A591-4CB9-933B-CEC9E5718E39}" presName="sibTrans" presStyleCnt="0"/>
      <dgm:spPr/>
    </dgm:pt>
    <dgm:pt modelId="{C70EB42F-EDB8-477B-8619-4AC5DFFAA7A1}" type="pres">
      <dgm:prSet presAssocID="{BB9D3025-E866-451C-942F-9C0BED3917E6}" presName="compNode" presStyleCnt="0"/>
      <dgm:spPr/>
    </dgm:pt>
    <dgm:pt modelId="{5B5CFCD8-B10E-4D4A-9442-1A33636D862B}" type="pres">
      <dgm:prSet presAssocID="{BB9D3025-E866-451C-942F-9C0BED3917E6}" presName="iconBgRect" presStyleLbl="bgShp" presStyleIdx="1" presStyleCnt="3" custScaleX="127559" custScaleY="127461" custLinFactNeighborX="-23640"/>
      <dgm:spPr/>
    </dgm:pt>
    <dgm:pt modelId="{32A49BA8-468B-4222-A72F-98624B81F5F5}" type="pres">
      <dgm:prSet presAssocID="{BB9D3025-E866-451C-942F-9C0BED3917E6}" presName="iconRect" presStyleLbl="node1" presStyleIdx="1" presStyleCnt="3" custScaleX="132228" custScaleY="128839" custLinFactNeighborX="-37244" custLinFactNeighborY="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BC11BF0-CD4D-4DA9-89E7-56A272DFC79D}" type="pres">
      <dgm:prSet presAssocID="{BB9D3025-E866-451C-942F-9C0BED3917E6}" presName="spaceRect" presStyleCnt="0"/>
      <dgm:spPr/>
    </dgm:pt>
    <dgm:pt modelId="{148FCF9C-CD5A-4F6B-A543-35BB304352E1}" type="pres">
      <dgm:prSet presAssocID="{BB9D3025-E866-451C-942F-9C0BED3917E6}" presName="textRect" presStyleLbl="revTx" presStyleIdx="1" presStyleCnt="3" custScaleX="171322" custLinFactNeighborX="-6255">
        <dgm:presLayoutVars>
          <dgm:chMax val="1"/>
          <dgm:chPref val="1"/>
        </dgm:presLayoutVars>
      </dgm:prSet>
      <dgm:spPr/>
    </dgm:pt>
    <dgm:pt modelId="{774FACA1-E8BD-4E41-BB0C-61AA7FC5F776}" type="pres">
      <dgm:prSet presAssocID="{890A78A9-066A-47C0-AE42-61404BD5B012}" presName="sibTrans" presStyleCnt="0"/>
      <dgm:spPr/>
    </dgm:pt>
    <dgm:pt modelId="{F03911BD-1B1B-4371-8529-E1EFED4CF139}" type="pres">
      <dgm:prSet presAssocID="{8A471C62-9000-4832-B753-D15EA8E5F191}" presName="compNode" presStyleCnt="0"/>
      <dgm:spPr/>
    </dgm:pt>
    <dgm:pt modelId="{C675881D-D6D8-49D2-9712-FD7969EEF5A5}" type="pres">
      <dgm:prSet presAssocID="{8A471C62-9000-4832-B753-D15EA8E5F191}" presName="iconBgRect" presStyleLbl="bgShp" presStyleIdx="2" presStyleCnt="3" custScaleX="135031" custScaleY="127461" custLinFactNeighborX="-16793"/>
      <dgm:spPr/>
    </dgm:pt>
    <dgm:pt modelId="{971E59DA-80D5-4FF7-8DE8-6485DCD8D23C}" type="pres">
      <dgm:prSet presAssocID="{8A471C62-9000-4832-B753-D15EA8E5F191}" presName="iconRect" presStyleLbl="node1" presStyleIdx="2" presStyleCnt="3" custScaleX="151709" custScaleY="140159" custLinFactNeighborX="-292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828104-B6DB-4FF4-8ECE-B534AEB9896F}" type="pres">
      <dgm:prSet presAssocID="{8A471C62-9000-4832-B753-D15EA8E5F191}" presName="spaceRect" presStyleCnt="0"/>
      <dgm:spPr/>
    </dgm:pt>
    <dgm:pt modelId="{D65411C7-4BE4-4D61-B9E0-6EFFB65526C9}" type="pres">
      <dgm:prSet presAssocID="{8A471C62-9000-4832-B753-D15EA8E5F191}" presName="textRect" presStyleLbl="revTx" presStyleIdx="2" presStyleCnt="3" custScaleX="124328" custLinFactNeighborX="-2110" custLinFactNeighborY="4803">
        <dgm:presLayoutVars>
          <dgm:chMax val="1"/>
          <dgm:chPref val="1"/>
        </dgm:presLayoutVars>
      </dgm:prSet>
      <dgm:spPr/>
    </dgm:pt>
  </dgm:ptLst>
  <dgm:cxnLst>
    <dgm:cxn modelId="{37706A01-9084-1449-86C0-357A2C48A687}" type="presOf" srcId="{BB9D3025-E866-451C-942F-9C0BED3917E6}" destId="{148FCF9C-CD5A-4F6B-A543-35BB304352E1}" srcOrd="0" destOrd="0" presId="urn:microsoft.com/office/officeart/2018/5/layout/IconCircleLabelList"/>
    <dgm:cxn modelId="{644D7411-D607-44A8-9A4D-6CE8CF592F35}" srcId="{E39DEBCA-62AC-4488-9360-ABD8E2B87D3D}" destId="{CC96D999-4E58-4309-9DFB-A22AC6AA7CAB}" srcOrd="0" destOrd="0" parTransId="{3358317E-4559-4A43-80EF-DAF852135316}" sibTransId="{41846E14-A591-4CB9-933B-CEC9E5718E39}"/>
    <dgm:cxn modelId="{ADF27D3B-48E3-2D4E-B797-3E255BC9F5AF}" type="presOf" srcId="{CC96D999-4E58-4309-9DFB-A22AC6AA7CAB}" destId="{82BE3921-C2E2-4E85-94B2-92AE682D2401}" srcOrd="0" destOrd="0" presId="urn:microsoft.com/office/officeart/2018/5/layout/IconCircleLabelList"/>
    <dgm:cxn modelId="{44BE5D73-62A2-46B1-BFF0-E4DC8F94C07B}" type="presOf" srcId="{E39DEBCA-62AC-4488-9360-ABD8E2B87D3D}" destId="{72339900-88AC-4E19-AACF-B2858AE535C5}" srcOrd="0" destOrd="0" presId="urn:microsoft.com/office/officeart/2018/5/layout/IconCircleLabelList"/>
    <dgm:cxn modelId="{F1E21286-FF3E-44DD-96CF-5FC3690B1DE8}" srcId="{E39DEBCA-62AC-4488-9360-ABD8E2B87D3D}" destId="{8A471C62-9000-4832-B753-D15EA8E5F191}" srcOrd="2" destOrd="0" parTransId="{BB0BEDCC-DC52-4E8C-9913-F76C7DB8BC3F}" sibTransId="{CA6CE3DB-CA7C-4650-8720-C031EBE21BB6}"/>
    <dgm:cxn modelId="{7DB1D699-393A-A145-9A13-F4EB98CDF6FE}" type="presOf" srcId="{8A471C62-9000-4832-B753-D15EA8E5F191}" destId="{D65411C7-4BE4-4D61-B9E0-6EFFB65526C9}" srcOrd="0" destOrd="0" presId="urn:microsoft.com/office/officeart/2018/5/layout/IconCircleLabelList"/>
    <dgm:cxn modelId="{836D14C7-40F6-4AE5-8242-14815773041E}" srcId="{E39DEBCA-62AC-4488-9360-ABD8E2B87D3D}" destId="{BB9D3025-E866-451C-942F-9C0BED3917E6}" srcOrd="1" destOrd="0" parTransId="{980A19DD-8E5B-4A9F-A897-3AFFE3218E52}" sibTransId="{890A78A9-066A-47C0-AE42-61404BD5B012}"/>
    <dgm:cxn modelId="{73B14A8C-5C2F-8148-874C-96FEE23D2F9F}" type="presParOf" srcId="{72339900-88AC-4E19-AACF-B2858AE535C5}" destId="{97A1FE48-D98D-45B3-9450-ECFD96956776}" srcOrd="0" destOrd="0" presId="urn:microsoft.com/office/officeart/2018/5/layout/IconCircleLabelList"/>
    <dgm:cxn modelId="{B7565049-6FD6-1640-871F-3C56AB407040}" type="presParOf" srcId="{97A1FE48-D98D-45B3-9450-ECFD96956776}" destId="{2F750363-0F17-47B3-9504-A4C5DFA30F49}" srcOrd="0" destOrd="0" presId="urn:microsoft.com/office/officeart/2018/5/layout/IconCircleLabelList"/>
    <dgm:cxn modelId="{97A8C31E-470E-3644-B17D-11696F97EFD0}" type="presParOf" srcId="{97A1FE48-D98D-45B3-9450-ECFD96956776}" destId="{BF49EA39-AF6E-4969-BF28-3612811F2D5C}" srcOrd="1" destOrd="0" presId="urn:microsoft.com/office/officeart/2018/5/layout/IconCircleLabelList"/>
    <dgm:cxn modelId="{4012ABBD-32DA-CB46-8BCC-8BD1CF100B30}" type="presParOf" srcId="{97A1FE48-D98D-45B3-9450-ECFD96956776}" destId="{4CEC601E-2D75-4F46-92B3-5D337C37FF23}" srcOrd="2" destOrd="0" presId="urn:microsoft.com/office/officeart/2018/5/layout/IconCircleLabelList"/>
    <dgm:cxn modelId="{0995A0F6-9F88-7C40-8A43-57F0007873CA}" type="presParOf" srcId="{97A1FE48-D98D-45B3-9450-ECFD96956776}" destId="{82BE3921-C2E2-4E85-94B2-92AE682D2401}" srcOrd="3" destOrd="0" presId="urn:microsoft.com/office/officeart/2018/5/layout/IconCircleLabelList"/>
    <dgm:cxn modelId="{34AE366A-6859-BF46-9BA0-372778248BE8}" type="presParOf" srcId="{72339900-88AC-4E19-AACF-B2858AE535C5}" destId="{76C938CC-835B-4C70-8877-161BC8EFA46C}" srcOrd="1" destOrd="0" presId="urn:microsoft.com/office/officeart/2018/5/layout/IconCircleLabelList"/>
    <dgm:cxn modelId="{55AB2870-658E-4942-B736-A08A926E2FEA}" type="presParOf" srcId="{72339900-88AC-4E19-AACF-B2858AE535C5}" destId="{C70EB42F-EDB8-477B-8619-4AC5DFFAA7A1}" srcOrd="2" destOrd="0" presId="urn:microsoft.com/office/officeart/2018/5/layout/IconCircleLabelList"/>
    <dgm:cxn modelId="{F4145D91-8631-8642-B092-8C88707B2032}" type="presParOf" srcId="{C70EB42F-EDB8-477B-8619-4AC5DFFAA7A1}" destId="{5B5CFCD8-B10E-4D4A-9442-1A33636D862B}" srcOrd="0" destOrd="0" presId="urn:microsoft.com/office/officeart/2018/5/layout/IconCircleLabelList"/>
    <dgm:cxn modelId="{13AA3B8A-55CB-954B-9FD4-27321EAD00F0}" type="presParOf" srcId="{C70EB42F-EDB8-477B-8619-4AC5DFFAA7A1}" destId="{32A49BA8-468B-4222-A72F-98624B81F5F5}" srcOrd="1" destOrd="0" presId="urn:microsoft.com/office/officeart/2018/5/layout/IconCircleLabelList"/>
    <dgm:cxn modelId="{928645C6-4A7F-A541-B44B-E857F0BCF460}" type="presParOf" srcId="{C70EB42F-EDB8-477B-8619-4AC5DFFAA7A1}" destId="{6BC11BF0-CD4D-4DA9-89E7-56A272DFC79D}" srcOrd="2" destOrd="0" presId="urn:microsoft.com/office/officeart/2018/5/layout/IconCircleLabelList"/>
    <dgm:cxn modelId="{19F7CE77-CF36-6A43-AA2A-76325B17B802}" type="presParOf" srcId="{C70EB42F-EDB8-477B-8619-4AC5DFFAA7A1}" destId="{148FCF9C-CD5A-4F6B-A543-35BB304352E1}" srcOrd="3" destOrd="0" presId="urn:microsoft.com/office/officeart/2018/5/layout/IconCircleLabelList"/>
    <dgm:cxn modelId="{8A979D7C-F812-1742-9969-D46A3F079C53}" type="presParOf" srcId="{72339900-88AC-4E19-AACF-B2858AE535C5}" destId="{774FACA1-E8BD-4E41-BB0C-61AA7FC5F776}" srcOrd="3" destOrd="0" presId="urn:microsoft.com/office/officeart/2018/5/layout/IconCircleLabelList"/>
    <dgm:cxn modelId="{916AC32D-91CC-484E-BA43-7DFC54417EF5}" type="presParOf" srcId="{72339900-88AC-4E19-AACF-B2858AE535C5}" destId="{F03911BD-1B1B-4371-8529-E1EFED4CF139}" srcOrd="4" destOrd="0" presId="urn:microsoft.com/office/officeart/2018/5/layout/IconCircleLabelList"/>
    <dgm:cxn modelId="{103D80B2-B8F2-3B42-9B1B-284A396C834D}" type="presParOf" srcId="{F03911BD-1B1B-4371-8529-E1EFED4CF139}" destId="{C675881D-D6D8-49D2-9712-FD7969EEF5A5}" srcOrd="0" destOrd="0" presId="urn:microsoft.com/office/officeart/2018/5/layout/IconCircleLabelList"/>
    <dgm:cxn modelId="{33662DBE-EEB9-CF41-A46E-D80389C15066}" type="presParOf" srcId="{F03911BD-1B1B-4371-8529-E1EFED4CF139}" destId="{971E59DA-80D5-4FF7-8DE8-6485DCD8D23C}" srcOrd="1" destOrd="0" presId="urn:microsoft.com/office/officeart/2018/5/layout/IconCircleLabelList"/>
    <dgm:cxn modelId="{067D022E-22DC-2245-89D0-938311A5B016}" type="presParOf" srcId="{F03911BD-1B1B-4371-8529-E1EFED4CF139}" destId="{DF828104-B6DB-4FF4-8ECE-B534AEB9896F}" srcOrd="2" destOrd="0" presId="urn:microsoft.com/office/officeart/2018/5/layout/IconCircleLabelList"/>
    <dgm:cxn modelId="{27EAD635-A330-3C41-9313-22D9F64C9BD7}" type="presParOf" srcId="{F03911BD-1B1B-4371-8529-E1EFED4CF139}" destId="{D65411C7-4BE4-4D61-B9E0-6EFFB65526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0363-0F17-47B3-9504-A4C5DFA30F49}">
      <dsp:nvSpPr>
        <dsp:cNvPr id="0" name=""/>
        <dsp:cNvSpPr/>
      </dsp:nvSpPr>
      <dsp:spPr>
        <a:xfrm>
          <a:off x="735353" y="611911"/>
          <a:ext cx="1416151" cy="1381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EA39-AF6E-4969-BF28-3612811F2D5C}">
      <dsp:nvSpPr>
        <dsp:cNvPr id="0" name=""/>
        <dsp:cNvSpPr/>
      </dsp:nvSpPr>
      <dsp:spPr>
        <a:xfrm>
          <a:off x="919470" y="806704"/>
          <a:ext cx="991290" cy="99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3921-C2E2-4E85-94B2-92AE682D2401}">
      <dsp:nvSpPr>
        <dsp:cNvPr id="0" name=""/>
        <dsp:cNvSpPr/>
      </dsp:nvSpPr>
      <dsp:spPr>
        <a:xfrm>
          <a:off x="127" y="2182477"/>
          <a:ext cx="2886604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sp:txBody>
      <dsp:txXfrm>
        <a:off x="127" y="2182477"/>
        <a:ext cx="2886604" cy="818703"/>
      </dsp:txXfrm>
    </dsp:sp>
    <dsp:sp modelId="{5B5CFCD8-B10E-4D4A-9442-1A33636D862B}">
      <dsp:nvSpPr>
        <dsp:cNvPr id="0" name=""/>
        <dsp:cNvSpPr/>
      </dsp:nvSpPr>
      <dsp:spPr>
        <a:xfrm>
          <a:off x="3772375" y="611911"/>
          <a:ext cx="1382816" cy="1381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49BA8-468B-4222-A72F-98624B81F5F5}">
      <dsp:nvSpPr>
        <dsp:cNvPr id="0" name=""/>
        <dsp:cNvSpPr/>
      </dsp:nvSpPr>
      <dsp:spPr>
        <a:xfrm>
          <a:off x="4077166" y="914239"/>
          <a:ext cx="822460" cy="801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CF9C-CD5A-4F6B-A543-35BB304352E1}">
      <dsp:nvSpPr>
        <dsp:cNvPr id="0" name=""/>
        <dsp:cNvSpPr/>
      </dsp:nvSpPr>
      <dsp:spPr>
        <a:xfrm>
          <a:off x="3086571" y="2182477"/>
          <a:ext cx="3044646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CS 2020 and </a:t>
          </a:r>
          <a:r>
            <a:rPr lang="en-US" sz="1700" kern="1200" spc="-150" dirty="0" err="1">
              <a:latin typeface="Arial" panose="020B0604020202020204" pitchFamily="34" charset="0"/>
              <a:cs typeface="Arial" panose="020B0604020202020204" pitchFamily="34" charset="0"/>
            </a:rPr>
            <a:t>dase</a:t>
          </a: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 2020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Introduction to statistics for data  </a:t>
          </a:r>
          <a:r>
            <a:rPr lang="en-US" sz="1700" kern="1200" spc="-150" dirty="0" err="1">
              <a:latin typeface="Arial" panose="020B0604020202020204" pitchFamily="34" charset="0"/>
              <a:cs typeface="Arial" panose="020B0604020202020204" pitchFamily="34" charset="0"/>
            </a:rPr>
            <a:t>analystics</a:t>
          </a: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Spring 2024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571" y="2182477"/>
        <a:ext cx="3044646" cy="818703"/>
      </dsp:txXfrm>
    </dsp:sp>
    <dsp:sp modelId="{C675881D-D6D8-49D2-9712-FD7969EEF5A5}">
      <dsp:nvSpPr>
        <dsp:cNvPr id="0" name=""/>
        <dsp:cNvSpPr/>
      </dsp:nvSpPr>
      <dsp:spPr>
        <a:xfrm>
          <a:off x="6744171" y="611911"/>
          <a:ext cx="1463817" cy="1381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59DA-80D5-4FF7-8DE8-6485DCD8D23C}">
      <dsp:nvSpPr>
        <dsp:cNvPr id="0" name=""/>
        <dsp:cNvSpPr/>
      </dsp:nvSpPr>
      <dsp:spPr>
        <a:xfrm>
          <a:off x="7004256" y="866892"/>
          <a:ext cx="943632" cy="8717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11C7-4BE4-4D61-B9E0-6EFFB65526C9}">
      <dsp:nvSpPr>
        <dsp:cNvPr id="0" name=""/>
        <dsp:cNvSpPr/>
      </dsp:nvSpPr>
      <dsp:spPr>
        <a:xfrm>
          <a:off x="6515881" y="2221799"/>
          <a:ext cx="2209493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0" dirty="0">
              <a:latin typeface="Arial" panose="020B0604020202020204" pitchFamily="34" charset="0"/>
              <a:cs typeface="Arial" panose="020B0604020202020204" pitchFamily="34" charset="0"/>
            </a:rPr>
            <a:t>© Oluwatosin Oluwadare, Ph.D. 2024</a:t>
          </a:r>
        </a:p>
      </dsp:txBody>
      <dsp:txXfrm>
        <a:off x="6515881" y="2221799"/>
        <a:ext cx="2209493" cy="8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64E53-0915-49A1-8385-D17BA4FBAD46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B2673-769D-41A9-98A7-1FCE653E1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C251-FA3B-684E-A4AA-CA7C8521E9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3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3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2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CBB90A5-7CE1-F74E-9E05-479085413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458A56-5521-6C48-BB0E-F660D80CC09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33D8AD1B-213A-7542-AE8A-6563488BB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13C7E9A-6090-0946-867D-D8FF2D692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70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www.investopedia.com</a:t>
            </a:r>
            <a:r>
              <a:rPr lang="en-US" dirty="0"/>
              <a:t>/terms/t/</a:t>
            </a:r>
            <a:r>
              <a:rPr lang="en-US" dirty="0" err="1"/>
              <a:t>tdistribution.asp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89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You can use a chi-square goodness of fit test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when you have one categorical variable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It allows you to test whether the frequency distribution of the categorical variable is significantly different from your expectations.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61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424843"/>
                </a:solidFill>
                <a:effectLst/>
                <a:latin typeface="Google Sans"/>
              </a:rPr>
              <a:t>The F-distribution is used to determine if the variances of two populations are equal.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76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6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42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9320" lvl="1" algn="l"/>
            <a:r>
              <a:rPr lang="en-US" b="1" i="1" dirty="0">
                <a:solidFill>
                  <a:srgbClr val="292929"/>
                </a:solidFill>
                <a:effectLst/>
                <a:latin typeface="source-serif-pro"/>
              </a:rPr>
              <a:t>Probability corresponds to finding the chance of something given a sample distribution of the data, while on the other hand, Likelihood refers to finding the best distribution of the data given a particular value of some feature or some situation in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6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See simple </a:t>
            </a:r>
            <a:r>
              <a:rPr lang="en-US" dirty="0" err="1"/>
              <a:t>exmaples</a:t>
            </a:r>
            <a:r>
              <a:rPr lang="en-US" dirty="0"/>
              <a:t> here: https://</a:t>
            </a:r>
            <a:r>
              <a:rPr lang="en-US" dirty="0" err="1"/>
              <a:t>www.cuemath.com</a:t>
            </a:r>
            <a:r>
              <a:rPr lang="en-US" dirty="0"/>
              <a:t>/binomial-distribution-formula/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7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https://</a:t>
            </a:r>
            <a:r>
              <a:rPr lang="en-US" dirty="0" err="1"/>
              <a:t>www.tutorialspoint.com</a:t>
            </a:r>
            <a:r>
              <a:rPr lang="en-US" dirty="0"/>
              <a:t>/r/</a:t>
            </a:r>
            <a:r>
              <a:rPr lang="en-US" dirty="0" err="1"/>
              <a:t>r_binomial_distribution.htm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38400"/>
            <a:ext cx="7391400" cy="1023257"/>
          </a:xfrm>
          <a:prstGeom prst="rect">
            <a:avLst/>
          </a:prstGeom>
        </p:spPr>
      </p:pic>
      <p:pic>
        <p:nvPicPr>
          <p:cNvPr id="5" name="Picture 4" descr="UCwCampuses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5029200" cy="9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8E2E33DE-2321-CA40-BA44-499EB2B10B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302F8-E92D-E14A-ADEB-8A95DABBE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12318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1379"/>
            <a:ext cx="2581774" cy="354221"/>
          </a:xfrm>
          <a:prstGeom prst="rect">
            <a:avLst/>
          </a:prstGeom>
        </p:spPr>
      </p:pic>
      <p:pic>
        <p:nvPicPr>
          <p:cNvPr id="12" name="Picture 11" descr="UCwCampusesRev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83472"/>
            <a:ext cx="2209801" cy="42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dive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lervigen.com/spurious-correlation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ra.uccs.edu/program-over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031" y="374085"/>
            <a:ext cx="8684261" cy="1441881"/>
          </a:xfrm>
          <a:prstGeom prst="rect">
            <a:avLst/>
          </a:prstGeom>
        </p:spPr>
        <p:txBody>
          <a:bodyPr vert="horz" lIns="0" tIns="13335" rIns="0" bIns="0" rtlCol="0">
            <a:noAutofit/>
          </a:bodyPr>
          <a:lstStyle/>
          <a:p>
            <a:pPr marL="283845" marR="5080" indent="-271780" algn="ctr">
              <a:spcBef>
                <a:spcPts val="105"/>
              </a:spcBef>
            </a:pPr>
            <a:r>
              <a:rPr lang="en-US" sz="5400" b="1" i="0" dirty="0">
                <a:solidFill>
                  <a:srgbClr val="373A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to Statistics for Data Analytics </a:t>
            </a:r>
            <a:endParaRPr lang="en-US" sz="54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637453"/>
            <a:ext cx="9144001" cy="1296747"/>
            <a:chOff x="0" y="5561570"/>
            <a:chExt cx="9144001" cy="1296747"/>
          </a:xfrm>
        </p:grpSpPr>
        <p:sp>
          <p:nvSpPr>
            <p:cNvPr id="4" name="object 4"/>
            <p:cNvSpPr/>
            <p:nvPr/>
          </p:nvSpPr>
          <p:spPr>
            <a:xfrm>
              <a:off x="0" y="5970587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29">
                  <a:moveTo>
                    <a:pt x="9144000" y="0"/>
                  </a:moveTo>
                  <a:lnTo>
                    <a:pt x="0" y="0"/>
                  </a:lnTo>
                  <a:lnTo>
                    <a:pt x="0" y="887412"/>
                  </a:lnTo>
                  <a:lnTo>
                    <a:pt x="9144000" y="8874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" y="5561570"/>
              <a:ext cx="9144000" cy="1196418"/>
            </a:xfrm>
            <a:custGeom>
              <a:avLst/>
              <a:gdLst/>
              <a:ahLst/>
              <a:cxnLst/>
              <a:rect l="l" t="t" r="r" b="b"/>
              <a:pathLst>
                <a:path w="6784975" h="714375">
                  <a:moveTo>
                    <a:pt x="678497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6784975" y="714375"/>
                  </a:lnTo>
                  <a:lnTo>
                    <a:pt x="6784975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8700" y="5714339"/>
            <a:ext cx="7446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Lecture  6: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 Regression I (cont’d)</a:t>
            </a:r>
            <a:endParaRPr lang="en-US" sz="3200" spc="-1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A964D970-0D16-4CAD-9534-00746358B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697780"/>
              </p:ext>
            </p:extLst>
          </p:nvPr>
        </p:nvGraphicFramePr>
        <p:xfrm>
          <a:off x="190031" y="1949508"/>
          <a:ext cx="8763000" cy="361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E77BE-F820-034B-9DAA-7C955761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057400" cy="229786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ED27DC26-5F4B-6D40-8906-B0AEE511EAF3}" type="datetime4">
              <a:rPr lang="en-US" spc="-8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29, 2024</a:t>
            </a:fld>
            <a:endParaRPr lang="en-US" spc="-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Binomial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of probability originated in the attempt to describe how games of chance work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97EDA2E-BD65-49D6-B689-F8DC1F47F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11529"/>
              </p:ext>
            </p:extLst>
          </p:nvPr>
        </p:nvGraphicFramePr>
        <p:xfrm>
          <a:off x="3352800" y="2741603"/>
          <a:ext cx="2140453" cy="68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98280" imgH="320040" progId="Paint.Picture">
                  <p:embed/>
                </p:oleObj>
              </mc:Choice>
              <mc:Fallback>
                <p:oleObj name="Bitmap Image" r:id="rId3" imgW="998280" imgH="32004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97EDA2E-BD65-49D6-B689-F8DC1F47F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741603"/>
                        <a:ext cx="2140453" cy="68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124421F-E270-4329-9962-C7E01EA33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621" y="3564579"/>
            <a:ext cx="3644809" cy="72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F1896-4792-4FD3-A105-D509CD840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9129712" cy="136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572D-0489-4376-B9CF-8C09930E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Binomial Distribution – Chalk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C1CDE-7DD8-C7B3-54CC-50B891929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Untitled Sans"/>
              </a:rPr>
              <a:t>Example 1</a:t>
            </a:r>
            <a:r>
              <a:rPr lang="en-US" i="0" dirty="0">
                <a:solidFill>
                  <a:srgbClr val="333333"/>
                </a:solidFill>
                <a:effectLst/>
                <a:latin typeface="Untitled Sans"/>
              </a:rPr>
              <a:t>: If a coin is tossed 5 times, using binomial distribution find the probability of:</a:t>
            </a:r>
          </a:p>
          <a:p>
            <a:pPr algn="l" fontAlgn="base"/>
            <a:r>
              <a:rPr lang="en-US" i="0" dirty="0">
                <a:solidFill>
                  <a:srgbClr val="333333"/>
                </a:solidFill>
                <a:effectLst/>
                <a:latin typeface="Untitled Sans"/>
              </a:rPr>
              <a:t>(a) Exactly 2 heads (5/16)</a:t>
            </a:r>
          </a:p>
          <a:p>
            <a:pPr algn="l" fontAlgn="base"/>
            <a:r>
              <a:rPr lang="en-US" i="0" dirty="0">
                <a:solidFill>
                  <a:srgbClr val="333333"/>
                </a:solidFill>
                <a:effectLst/>
                <a:latin typeface="Untitled Sans"/>
              </a:rPr>
              <a:t>(b) At least 4 heads. (</a:t>
            </a:r>
            <a:r>
              <a:rPr lang="en-US" b="1" i="0" dirty="0">
                <a:solidFill>
                  <a:srgbClr val="333333"/>
                </a:solidFill>
                <a:effectLst/>
                <a:latin typeface="Untitled Sans"/>
              </a:rPr>
              <a:t>3/16)</a:t>
            </a:r>
            <a:endParaRPr lang="en-US" dirty="0">
              <a:solidFill>
                <a:srgbClr val="333333"/>
              </a:solidFill>
              <a:latin typeface="Untitled Sans"/>
            </a:endParaRPr>
          </a:p>
          <a:p>
            <a:pPr algn="l" fontAlgn="base"/>
            <a:endParaRPr lang="en-US" dirty="0"/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Untitled Sans"/>
              </a:rPr>
              <a:t>Example 2</a:t>
            </a:r>
            <a:r>
              <a:rPr lang="en-US" i="0" dirty="0">
                <a:solidFill>
                  <a:srgbClr val="333333"/>
                </a:solidFill>
                <a:effectLst/>
                <a:latin typeface="Untitled Sans"/>
              </a:rPr>
              <a:t>: 60% of people who purchase sports cars are men. Find the probability that exactly 7 are men if 10 sports car owners are randomly selected. (</a:t>
            </a:r>
            <a:r>
              <a:rPr lang="en-US" b="1" i="0" dirty="0">
                <a:solidFill>
                  <a:srgbClr val="333333"/>
                </a:solidFill>
                <a:effectLst/>
                <a:latin typeface="Untitled Sans"/>
              </a:rPr>
              <a:t> 21.5%)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The binomial distribution in 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A669A-B7F8-4908-AA94-03B146713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1776"/>
            <a:ext cx="4439752" cy="3101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15B368-A57F-4386-A0E4-57B8A93BE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505" y="3772215"/>
            <a:ext cx="4455495" cy="308578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7E549E-B0AF-4195-8E11-B68641E25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25665"/>
              </p:ext>
            </p:extLst>
          </p:nvPr>
        </p:nvGraphicFramePr>
        <p:xfrm>
          <a:off x="4876801" y="755095"/>
          <a:ext cx="4253786" cy="2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113080" imgH="3558600" progId="Paint.Picture">
                  <p:embed/>
                </p:oleObj>
              </mc:Choice>
              <mc:Fallback>
                <p:oleObj name="Bitmap Image" r:id="rId5" imgW="5113080" imgH="355860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97E549E-B0AF-4195-8E11-B68641E25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1" y="755095"/>
                        <a:ext cx="4253786" cy="296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447800"/>
            <a:ext cx="5136461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baseline="0" dirty="0" err="1">
                <a:solidFill>
                  <a:srgbClr val="00007F"/>
                </a:solidFill>
                <a:latin typeface="Cambria" panose="02040503050406030204" pitchFamily="18" charset="0"/>
              </a:rPr>
              <a:t>dbinom</a:t>
            </a:r>
            <a:r>
              <a:rPr lang="en-US" sz="2400" b="0" i="0" u="none" strike="noStrike" baseline="0" dirty="0">
                <a:solidFill>
                  <a:srgbClr val="00007F"/>
                </a:solidFill>
                <a:latin typeface="Cambria" panose="02040503050406030204" pitchFamily="18" charset="0"/>
              </a:rPr>
              <a:t>( x = 4, size = 20, prob = 1/6 )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66667F"/>
                </a:solidFill>
                <a:latin typeface="Cambria" panose="02040503050406030204" pitchFamily="18" charset="0"/>
              </a:rPr>
              <a:t>[1] 0.2022036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224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The binomial distribution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 err="1">
                <a:solidFill>
                  <a:srgbClr val="00007F"/>
                </a:solidFill>
                <a:latin typeface="Cambria" panose="02040503050406030204" pitchFamily="18" charset="0"/>
              </a:rPr>
              <a:t>dbinom</a:t>
            </a:r>
            <a:r>
              <a:rPr lang="en-US" sz="1800" b="0" i="0" u="none" strike="noStrike" baseline="0" dirty="0">
                <a:solidFill>
                  <a:srgbClr val="00007F"/>
                </a:solidFill>
                <a:latin typeface="Cambria" panose="02040503050406030204" pitchFamily="18" charset="0"/>
              </a:rPr>
              <a:t>( x = 4, size = 20, prob = 1/6 )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66667F"/>
                </a:solidFill>
                <a:latin typeface="Cambria" panose="02040503050406030204" pitchFamily="18" charset="0"/>
              </a:rPr>
              <a:t>[1] 0.2022036</a:t>
            </a:r>
          </a:p>
          <a:p>
            <a:pPr marL="0" indent="0">
              <a:buNone/>
            </a:pPr>
            <a:endParaRPr lang="en-US" sz="1800" dirty="0">
              <a:solidFill>
                <a:srgbClr val="66667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66667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66667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66667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66667F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pbinom</a:t>
            </a:r>
            <a:r>
              <a:rPr lang="en-US" sz="1800" b="0" i="0" u="none" strike="noStrike" baseline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 q= 4, size = 20, prob = 1/6)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66667F"/>
                </a:solidFill>
                <a:latin typeface="Cambria" panose="02040503050406030204" pitchFamily="18" charset="0"/>
              </a:rPr>
              <a:t>[1] 0.7687492</a:t>
            </a:r>
          </a:p>
          <a:p>
            <a:pPr marL="0" indent="0" algn="l">
              <a:buNone/>
            </a:pP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qbinom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 p = 0.75, size = 20, prob = 1/6 )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[1] 4</a:t>
            </a:r>
            <a:endParaRPr lang="en-US" sz="1800" dirty="0"/>
          </a:p>
          <a:p>
            <a:pPr marL="0" indent="0" algn="l">
              <a:buNone/>
            </a:pP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rbinom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 n = 100, size = 20, prob = 1/6 )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[1] 3 4 8 4 4 3 1 4 4 1 3 0 3 3 4 3 1 2 2 3 4 2 2 1 2 4 4 3 5 4 2 3 1 2 7 4 2 5 2 3 0 2 3 3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[45] 2 2 2 3 4 4 2 0 2 4 4 3 4 1 2 3 5 3 7 5 0 5  1 5 4 3 4 4 1 5 4 4 3 2 3 3 4 5 0 5 1 4 7 2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[89] 5 1 1 2 4 5 5 3 3 3 3 3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2CC78-ADA3-4FF4-967D-22D83218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97" y="1548246"/>
            <a:ext cx="8365403" cy="15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Normal distribution</a:t>
            </a:r>
            <a:r>
              <a:rPr lang="en-US" dirty="0"/>
              <a:t>, also known as “</a:t>
            </a:r>
            <a:r>
              <a:rPr lang="en-US" dirty="0">
                <a:solidFill>
                  <a:srgbClr val="00B050"/>
                </a:solidFill>
              </a:rPr>
              <a:t>the bell curve</a:t>
            </a:r>
            <a:r>
              <a:rPr lang="en-US" dirty="0"/>
              <a:t>” or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Gaussian distribution</a:t>
            </a:r>
            <a:r>
              <a:rPr lang="en-US" dirty="0"/>
              <a:t>”, is described using two parameters, the mean of the distribution </a:t>
            </a:r>
            <a:r>
              <a:rPr lang="el-GR" b="1" dirty="0"/>
              <a:t>μ</a:t>
            </a:r>
            <a:r>
              <a:rPr lang="en-US" dirty="0"/>
              <a:t> and the standard deviation of the distribution </a:t>
            </a:r>
            <a:r>
              <a:rPr lang="el-GR" b="1" dirty="0"/>
              <a:t>σ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 functions for the normal distribution are </a:t>
            </a:r>
            <a:r>
              <a:rPr lang="en-US" b="1" dirty="0" err="1"/>
              <a:t>dnorm</a:t>
            </a:r>
            <a:r>
              <a:rPr lang="en-US" dirty="0"/>
              <a:t>(), </a:t>
            </a:r>
            <a:r>
              <a:rPr lang="en-US" b="1" dirty="0" err="1"/>
              <a:t>pnorm</a:t>
            </a:r>
            <a:r>
              <a:rPr lang="en-US" dirty="0"/>
              <a:t>(), </a:t>
            </a:r>
            <a:r>
              <a:rPr lang="en-US" b="1" dirty="0" err="1"/>
              <a:t>qnorm</a:t>
            </a:r>
            <a:r>
              <a:rPr lang="en-US" dirty="0"/>
              <a:t>() and </a:t>
            </a:r>
            <a:r>
              <a:rPr lang="en-US" b="1" dirty="0" err="1"/>
              <a:t>rnorm</a:t>
            </a:r>
            <a:r>
              <a:rPr lang="en-US" dirty="0"/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0FCA1-EC23-40CB-9F79-15B487F45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038600"/>
            <a:ext cx="3246414" cy="7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it means for a variable to be normally distributed?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2C9EBB-BF28-4F5D-AFAF-626AA487F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8324" y="4103465"/>
            <a:ext cx="7007352" cy="275453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931DA-9B52-4155-9442-14B431EA5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9" y="1524000"/>
            <a:ext cx="2854982" cy="208074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699C794-4CFE-4067-9B69-7C8F75B0F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695286"/>
              </p:ext>
            </p:extLst>
          </p:nvPr>
        </p:nvGraphicFramePr>
        <p:xfrm>
          <a:off x="2971800" y="1497254"/>
          <a:ext cx="2982865" cy="2131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4366440" imgH="3177720" progId="Paint.Picture">
                  <p:embed/>
                </p:oleObj>
              </mc:Choice>
              <mc:Fallback>
                <p:oleObj name="Bitmap Image" r:id="rId5" imgW="4366440" imgH="317772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699C794-4CFE-4067-9B69-7C8F75B0F0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1497254"/>
                        <a:ext cx="2982865" cy="2131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5B95C8D-0A49-485C-97C1-9F8653CB43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050868"/>
              </p:ext>
            </p:extLst>
          </p:nvPr>
        </p:nvGraphicFramePr>
        <p:xfrm>
          <a:off x="5922241" y="1524000"/>
          <a:ext cx="2993159" cy="210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291840" imgH="2316600" progId="Paint.Picture">
                  <p:embed/>
                </p:oleObj>
              </mc:Choice>
              <mc:Fallback>
                <p:oleObj name="Bitmap Image" r:id="rId7" imgW="3291840" imgH="2316600" progId="Paint.Picture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5B95C8D-0A49-485C-97C1-9F8653CB43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2241" y="1524000"/>
                        <a:ext cx="2993159" cy="210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380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Probability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8229600" cy="4419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>
              <a:latin typeface="CMR10"/>
            </a:endParaRPr>
          </a:p>
          <a:p>
            <a:pPr marL="0" indent="0" algn="l">
              <a:buNone/>
            </a:pPr>
            <a:br>
              <a:rPr lang="en-US" sz="1800" b="0" i="0" u="none" strike="noStrike" baseline="0" dirty="0">
                <a:latin typeface="CMR10"/>
              </a:rPr>
            </a:br>
            <a:r>
              <a:rPr lang="en-US" b="0" i="0" u="none" strike="noStrike" baseline="0" dirty="0" err="1">
                <a:latin typeface="CMR10"/>
              </a:rPr>
              <a:t>dnorm</a:t>
            </a:r>
            <a:r>
              <a:rPr lang="en-US" b="0" i="0" u="none" strike="noStrike" baseline="0" dirty="0">
                <a:latin typeface="CMR10"/>
              </a:rPr>
              <a:t>( x = 1, mean = 1, </a:t>
            </a:r>
            <a:r>
              <a:rPr lang="en-US" b="0" i="0" u="none" strike="noStrike" baseline="0" dirty="0" err="1">
                <a:latin typeface="CMR10"/>
              </a:rPr>
              <a:t>sd</a:t>
            </a:r>
            <a:r>
              <a:rPr lang="en-US" b="0" i="0" u="none" strike="noStrike" baseline="0" dirty="0">
                <a:latin typeface="CMR10"/>
              </a:rPr>
              <a:t> = 0.1 )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latin typeface="CMR10"/>
              </a:rPr>
              <a:t>[1] 3.989423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38715-E707-4B13-B8F0-A657713A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" y="868362"/>
            <a:ext cx="9129712" cy="1361619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82C5C9E-039E-4E1B-B2D2-599C011900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" r="56525" b="21472"/>
          <a:stretch/>
        </p:blipFill>
        <p:spPr>
          <a:xfrm>
            <a:off x="2057400" y="2822664"/>
            <a:ext cx="5677299" cy="40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7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6">
            <a:extLst>
              <a:ext uri="{FF2B5EF4-FFF2-40B4-BE49-F238E27FC236}">
                <a16:creationId xmlns:a16="http://schemas.microsoft.com/office/drawing/2014/main" id="{483E0BE7-DBB9-D34C-8988-7DD5F88D43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13BA52-1683-D247-B925-832128F971F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D69D8027-078A-AB40-AB93-663C1A489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b="1" dirty="0">
                <a:solidFill>
                  <a:srgbClr val="170981"/>
                </a:solidFill>
              </a:rPr>
              <a:t>Standardizing Numeric Data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160520E-1302-F84C-AE2C-AAAEA1687B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3820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/>
              <a:t>Z-score: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X: raw score to be standardized, </a:t>
            </a:r>
            <a:r>
              <a:rPr lang="el-GR" altLang="en-US" sz="2000">
                <a:cs typeface="Tahoma" panose="020B0604030504040204" pitchFamily="34" charset="0"/>
              </a:rPr>
              <a:t>μ</a:t>
            </a:r>
            <a:r>
              <a:rPr lang="en-US" altLang="en-US" sz="2000">
                <a:cs typeface="Tahoma" panose="020B0604030504040204" pitchFamily="34" charset="0"/>
              </a:rPr>
              <a:t>: mean of the population, </a:t>
            </a:r>
            <a:r>
              <a:rPr lang="el-GR" altLang="en-US" sz="2000">
                <a:cs typeface="Tahoma" panose="020B0604030504040204" pitchFamily="34" charset="0"/>
              </a:rPr>
              <a:t>σ</a:t>
            </a:r>
            <a:r>
              <a:rPr lang="en-US" altLang="en-US" sz="2000">
                <a:cs typeface="Tahoma" panose="020B0604030504040204" pitchFamily="34" charset="0"/>
              </a:rPr>
              <a:t>: standard deviation</a:t>
            </a:r>
            <a:endParaRPr lang="el-GR" altLang="en-US" sz="2000">
              <a:cs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the distance between the raw score and the population mean in units of the standard deviation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>
                <a:cs typeface="Tahoma" panose="020B0604030504040204" pitchFamily="34" charset="0"/>
              </a:rPr>
              <a:t>negative </a:t>
            </a:r>
            <a:r>
              <a:rPr lang="en-US" altLang="en-US" sz="2000"/>
              <a:t>when the raw score is below the mean, “+” when above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An alternative way: Calculate the mean absolute deviation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/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000"/>
              <a:t>where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sz="2000"/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standardized measure (</a:t>
            </a:r>
            <a:r>
              <a:rPr lang="en-US" altLang="en-US" sz="2000" i="1"/>
              <a:t>z-score</a:t>
            </a:r>
            <a:r>
              <a:rPr lang="en-US" altLang="en-US" sz="2000"/>
              <a:t>):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Using mean absolute deviation is more robust than using standard deviation </a:t>
            </a:r>
          </a:p>
        </p:txBody>
      </p:sp>
      <p:graphicFrame>
        <p:nvGraphicFramePr>
          <p:cNvPr id="89092" name="Object 4">
            <a:extLst>
              <a:ext uri="{FF2B5EF4-FFF2-40B4-BE49-F238E27FC236}">
                <a16:creationId xmlns:a16="http://schemas.microsoft.com/office/drawing/2014/main" id="{3F9E4574-108C-834F-872C-B7BA52257B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419600"/>
          <a:ext cx="281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711600" imgH="9652000" progId="Equation.3">
                  <p:embed/>
                </p:oleObj>
              </mc:Choice>
              <mc:Fallback>
                <p:oleObj name="Equation" r:id="rId3" imgW="54711600" imgH="9652000" progId="Equation.3">
                  <p:embed/>
                  <p:pic>
                    <p:nvPicPr>
                      <p:cNvPr id="89092" name="Object 4">
                        <a:extLst>
                          <a:ext uri="{FF2B5EF4-FFF2-40B4-BE49-F238E27FC236}">
                            <a16:creationId xmlns:a16="http://schemas.microsoft.com/office/drawing/2014/main" id="{3F9E4574-108C-834F-872C-B7BA52257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281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>
            <a:extLst>
              <a:ext uri="{FF2B5EF4-FFF2-40B4-BE49-F238E27FC236}">
                <a16:creationId xmlns:a16="http://schemas.microsoft.com/office/drawing/2014/main" id="{0F826C8F-EC78-CC4A-8B90-8049877945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962400"/>
          <a:ext cx="53340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063300" imgH="9359900" progId="Equation.3">
                  <p:embed/>
                </p:oleObj>
              </mc:Choice>
              <mc:Fallback>
                <p:oleObj name="Equation" r:id="rId5" imgW="100063300" imgH="9359900" progId="Equation.3">
                  <p:embed/>
                  <p:pic>
                    <p:nvPicPr>
                      <p:cNvPr id="89093" name="Object 5">
                        <a:extLst>
                          <a:ext uri="{FF2B5EF4-FFF2-40B4-BE49-F238E27FC236}">
                            <a16:creationId xmlns:a16="http://schemas.microsoft.com/office/drawing/2014/main" id="{0F826C8F-EC78-CC4A-8B90-8049877945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53340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6">
            <a:extLst>
              <a:ext uri="{FF2B5EF4-FFF2-40B4-BE49-F238E27FC236}">
                <a16:creationId xmlns:a16="http://schemas.microsoft.com/office/drawing/2014/main" id="{14DE0899-5A15-F440-83A0-3687097689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4724400"/>
          <a:ext cx="1905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473900" imgH="15214600" progId="Equation.3">
                  <p:embed/>
                </p:oleObj>
              </mc:Choice>
              <mc:Fallback>
                <p:oleObj name="Equation" r:id="rId7" imgW="32473900" imgH="15214600" progId="Equation.3">
                  <p:embed/>
                  <p:pic>
                    <p:nvPicPr>
                      <p:cNvPr id="89094" name="Object 6">
                        <a:extLst>
                          <a:ext uri="{FF2B5EF4-FFF2-40B4-BE49-F238E27FC236}">
                            <a16:creationId xmlns:a16="http://schemas.microsoft.com/office/drawing/2014/main" id="{14DE0899-5A15-F440-83A0-368709768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1905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7">
            <a:extLst>
              <a:ext uri="{FF2B5EF4-FFF2-40B4-BE49-F238E27FC236}">
                <a16:creationId xmlns:a16="http://schemas.microsoft.com/office/drawing/2014/main" id="{E4F15A6E-6A12-7748-8089-FD3F121F5E3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1143000"/>
          <a:ext cx="1409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45600" imgH="9359900" progId="Equation.3">
                  <p:embed/>
                </p:oleObj>
              </mc:Choice>
              <mc:Fallback>
                <p:oleObj name="Equation" r:id="rId9" imgW="21945600" imgH="9359900" progId="Equation.3">
                  <p:embed/>
                  <p:pic>
                    <p:nvPicPr>
                      <p:cNvPr id="89095" name="Object 7">
                        <a:extLst>
                          <a:ext uri="{FF2B5EF4-FFF2-40B4-BE49-F238E27FC236}">
                            <a16:creationId xmlns:a16="http://schemas.microsoft.com/office/drawing/2014/main" id="{E4F15A6E-6A12-7748-8089-FD3F121F5E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1409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Other useful distributions: T-distribution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/>
              <a:t>T-distribution is a continuous distribution that looks very similar to a normal distribution, but has heavier tails.</a:t>
            </a:r>
          </a:p>
          <a:p>
            <a:pPr algn="just">
              <a:lnSpc>
                <a:spcPct val="90000"/>
              </a:lnSpc>
            </a:pPr>
            <a:r>
              <a:rPr lang="en-US" sz="2400" b="0" i="0" dirty="0">
                <a:effectLst/>
              </a:rPr>
              <a:t>It is used for estimating population parameters for </a:t>
            </a:r>
            <a:r>
              <a:rPr lang="en-US" sz="2400" b="1" i="0" dirty="0">
                <a:effectLst/>
              </a:rPr>
              <a:t>small sample sizes </a:t>
            </a:r>
            <a:r>
              <a:rPr lang="en-US" sz="2400" b="0" i="0" dirty="0">
                <a:effectLst/>
              </a:rPr>
              <a:t>or 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unknown variances. 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Details will be explained in hypothesis testing lecture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/>
              <a:t>R functions are dt(), </a:t>
            </a:r>
            <a:r>
              <a:rPr lang="en-US" sz="2400" dirty="0" err="1"/>
              <a:t>pt</a:t>
            </a:r>
            <a:r>
              <a:rPr lang="en-US" sz="2400" dirty="0"/>
              <a:t>(), qt() and rt()</a:t>
            </a: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0B8B9CB3-E2B3-42BF-9A7F-5068BADB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4461872" cy="3110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70880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BBB6-6AFD-B948-D6D9-28C2739F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T-Distribution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B1DCC-D908-0424-0B67-96904BA2F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000" b="0" i="0" dirty="0">
                <a:effectLst/>
              </a:rPr>
              <a:t>T-distributions thus have higher kurtosis than normal distributions. </a:t>
            </a:r>
          </a:p>
          <a:p>
            <a:pPr algn="just">
              <a:lnSpc>
                <a:spcPct val="90000"/>
              </a:lnSpc>
            </a:pPr>
            <a:endParaRPr lang="en-US" sz="2000" b="0" i="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n-US" sz="2000" b="0" i="0" dirty="0">
                <a:effectLst/>
              </a:rPr>
              <a:t>The probability of getting values very far from the mean is larger with a t-distribution than a normal distribution</a:t>
            </a:r>
          </a:p>
          <a:p>
            <a:pPr algn="just">
              <a:lnSpc>
                <a:spcPct val="90000"/>
              </a:lnSpc>
            </a:pPr>
            <a:endParaRPr lang="en-US" sz="2000" b="0" i="0" dirty="0">
              <a:effectLst/>
            </a:endParaRPr>
          </a:p>
          <a:p>
            <a:pPr algn="just">
              <a:lnSpc>
                <a:spcPct val="90000"/>
              </a:lnSpc>
            </a:pPr>
            <a:r>
              <a:rPr lang="en-US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if the population sample size is small and the standard deviation is unknown. If not, then the normal distribution should be used.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026" name="Picture 2" descr="Normal vs. T-Distribution">
            <a:extLst>
              <a:ext uri="{FF2B5EF4-FFF2-40B4-BE49-F238E27FC236}">
                <a16:creationId xmlns:a16="http://schemas.microsoft.com/office/drawing/2014/main" id="{7A58484D-87DB-2704-978D-07EC3DED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33400"/>
            <a:ext cx="4038600" cy="37155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3574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059A-3596-38EA-3D6B-1F4E40A8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861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A813-9727-8AE7-5512-9E3D0D8F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64" y="1600201"/>
            <a:ext cx="4952536" cy="4419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Our Main Textbook for the course: </a:t>
            </a:r>
          </a:p>
          <a:p>
            <a:pPr lvl="1" algn="just"/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Ismay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Chester, and Albert Y. Kim. Statistical inference via data science: A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ModernDive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into R and the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Chapman and Hall/CRC, 2019. 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an electronic copy from the UCCS Library. Or</a:t>
            </a:r>
          </a:p>
          <a:p>
            <a:pPr lvl="1" algn="just"/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open source copy of the textbook here: 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https://moderndive.com/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Some materials are from Michael Friendly</a:t>
            </a:r>
          </a:p>
          <a:p>
            <a:r>
              <a:rPr lang="en-US" sz="2400" dirty="0"/>
              <a:t>Stephanie Glen. "Inferential Statistics: Definition, Uses“</a:t>
            </a:r>
          </a:p>
          <a:p>
            <a:r>
              <a:rPr lang="en-US" sz="2400" dirty="0" err="1"/>
              <a:t>MiniTab</a:t>
            </a:r>
            <a:endParaRPr lang="en-US" sz="2400" dirty="0"/>
          </a:p>
          <a:p>
            <a:r>
              <a:rPr lang="en-US" sz="2400" dirty="0"/>
              <a:t>UCCS CS Dr. </a:t>
            </a:r>
            <a:r>
              <a:rPr lang="en-US" sz="2400" dirty="0" err="1"/>
              <a:t>Adham</a:t>
            </a:r>
            <a:r>
              <a:rPr lang="en-US" sz="2400" dirty="0"/>
              <a:t> </a:t>
            </a:r>
            <a:r>
              <a:rPr lang="en-US" sz="2400" dirty="0" err="1"/>
              <a:t>Atyabi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73ADD-B2A6-51D5-7A66-90277278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February 29,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3F60F-0CBE-1196-AAD8-5F5361C9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2</a:t>
            </a:fld>
            <a:endParaRPr lang="en-US" spc="-1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1BFEE-1438-7BE5-7656-8B17201BD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323754"/>
            <a:ext cx="1715345" cy="240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841B7-DCCE-5693-0C95-70FDF77274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5"/>
          <a:stretch/>
        </p:blipFill>
        <p:spPr>
          <a:xfrm>
            <a:off x="451022" y="3755400"/>
            <a:ext cx="1791080" cy="2403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E7CB4-970E-F3E5-32B2-DC8ED40DF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755400"/>
            <a:ext cx="1715345" cy="240368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B9803F4-E646-95E2-F828-8EC075B8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22" y="1273251"/>
            <a:ext cx="1791080" cy="24036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useful distributions: </a:t>
            </a:r>
            <a:r>
              <a:rPr lang="el-GR" sz="5400" dirty="0"/>
              <a:t>ᵡ</a:t>
            </a:r>
            <a:r>
              <a:rPr lang="en-US" baseline="30000" dirty="0"/>
              <a:t>2</a:t>
            </a:r>
            <a:r>
              <a:rPr lang="en-US" dirty="0"/>
              <a:t> distribution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1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/>
              <a:t>The R commands are </a:t>
            </a:r>
            <a:r>
              <a:rPr lang="en-US" dirty="0" err="1"/>
              <a:t>chisq</a:t>
            </a:r>
            <a:r>
              <a:rPr lang="en-US" dirty="0"/>
              <a:t>(), </a:t>
            </a:r>
            <a:r>
              <a:rPr lang="en-US" dirty="0" err="1"/>
              <a:t>pchisq</a:t>
            </a:r>
            <a:r>
              <a:rPr lang="en-US" dirty="0"/>
              <a:t>(), </a:t>
            </a:r>
            <a:r>
              <a:rPr lang="en-US" dirty="0" err="1"/>
              <a:t>qchisq</a:t>
            </a:r>
            <a:r>
              <a:rPr lang="en-US" dirty="0"/>
              <a:t>(), </a:t>
            </a:r>
            <a:r>
              <a:rPr lang="en-US" dirty="0" err="1"/>
              <a:t>rchisq</a:t>
            </a:r>
            <a:r>
              <a:rPr lang="en-US" dirty="0"/>
              <a:t>().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DFBC884-CE7B-4A54-908E-5F55FCF64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812158"/>
              </p:ext>
            </p:extLst>
          </p:nvPr>
        </p:nvGraphicFramePr>
        <p:xfrm>
          <a:off x="2159768" y="2496538"/>
          <a:ext cx="4824464" cy="359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994840" imgH="2232720" progId="Paint.Picture">
                  <p:embed/>
                </p:oleObj>
              </mc:Choice>
              <mc:Fallback>
                <p:oleObj name="Bitmap Image" r:id="rId3" imgW="2994840" imgH="223272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DFBC884-CE7B-4A54-908E-5F55FCF64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768" y="2496538"/>
                        <a:ext cx="4824464" cy="359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68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useful distributions: F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1"/>
            <a:ext cx="8229600" cy="4419600"/>
          </a:xfrm>
        </p:spPr>
        <p:txBody>
          <a:bodyPr/>
          <a:lstStyle/>
          <a:p>
            <a:r>
              <a:rPr lang="en-US" dirty="0"/>
              <a:t>The R commands are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MR10"/>
              </a:rPr>
              <a:t> 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df()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MR10"/>
              </a:rPr>
              <a:t>, 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pf()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MR10"/>
              </a:rPr>
              <a:t>, </a:t>
            </a:r>
            <a:r>
              <a:rPr lang="en-US" sz="2800" b="0" i="0" u="none" strike="noStrike" baseline="0" dirty="0" err="1">
                <a:solidFill>
                  <a:srgbClr val="000080"/>
                </a:solidFill>
                <a:latin typeface="CMTT9"/>
              </a:rPr>
              <a:t>qf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()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MR10"/>
              </a:rPr>
              <a:t>and 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rf()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MR10"/>
              </a:rPr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28AF9-261B-4680-9452-EFE1D72D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28" y="2667000"/>
            <a:ext cx="5109144" cy="35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4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7056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normal.a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 &lt;-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rnorm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 n=1000, mean=0,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sd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=1 )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print(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normal.a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)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[1] 0.2913131706 -0.4156161554 0.1482611948 0.8516858463 -0.6658081840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[6] 0.8827940964 1.3757851963 0.2497812249 -0.1926513775 0.2160192605</a:t>
            </a:r>
            <a:r>
              <a:rPr lang="en-US" sz="1800" dirty="0">
                <a:solidFill>
                  <a:srgbClr val="666680"/>
                </a:solidFill>
                <a:latin typeface="CMTT9"/>
              </a:rPr>
              <a:t>….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7F"/>
                </a:solidFill>
                <a:latin typeface="CMTT9"/>
              </a:rPr>
              <a:t>hist( </a:t>
            </a:r>
            <a:r>
              <a:rPr lang="en-US" sz="1800" b="0" i="0" u="none" strike="noStrike" baseline="0" dirty="0" err="1">
                <a:solidFill>
                  <a:srgbClr val="00007F"/>
                </a:solidFill>
                <a:latin typeface="CMTT9"/>
              </a:rPr>
              <a:t>normal.a</a:t>
            </a:r>
            <a:r>
              <a:rPr lang="en-US" sz="1800" b="0" i="0" u="none" strike="noStrike" baseline="0" dirty="0">
                <a:solidFill>
                  <a:srgbClr val="00007F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normal.b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 &lt;-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rnorm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 n=1000 )</a:t>
            </a:r>
            <a:endParaRPr lang="en-US" sz="1800" b="0" i="0" u="none" strike="noStrike" baseline="0" dirty="0">
              <a:solidFill>
                <a:srgbClr val="666680"/>
              </a:solidFill>
              <a:latin typeface="CMTT9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normal.c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 &lt;-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rnorm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 n=1000 )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chi.sq.3 &lt;- (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normal.a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)^2 +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80"/>
                </a:solidFill>
                <a:latin typeface="CMTT9"/>
              </a:rPr>
              <a:t>	  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normal.b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)^2 +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80"/>
                </a:solidFill>
                <a:latin typeface="CMTT9"/>
              </a:rPr>
              <a:t>	  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normal.c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)^2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hist( chi.sq.3 )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scaled.chi.sq.3 &lt;- chi.sq.3 / 3</a:t>
            </a:r>
          </a:p>
          <a:p>
            <a:pPr marL="0" indent="0">
              <a:buNone/>
            </a:pPr>
            <a:r>
              <a:rPr lang="pt-BR" sz="1800" b="0" i="0" u="none" strike="noStrike" baseline="0" dirty="0">
                <a:solidFill>
                  <a:srgbClr val="000080"/>
                </a:solidFill>
                <a:latin typeface="CMTT9"/>
              </a:rPr>
              <a:t>normal.d &lt;- rnorm( n=1000 )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t.3 &lt;-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normal.d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 / sqrt( scaled.chi.sq.3 )</a:t>
            </a:r>
          </a:p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80"/>
                </a:solidFill>
                <a:latin typeface="CMTT9"/>
              </a:rPr>
              <a:t>chi.sq.20 &lt;- </a:t>
            </a:r>
            <a:r>
              <a:rPr lang="fr-FR" sz="1800" b="0" i="0" u="none" strike="noStrike" baseline="0" dirty="0" err="1">
                <a:solidFill>
                  <a:srgbClr val="000080"/>
                </a:solidFill>
                <a:latin typeface="CMTT9"/>
              </a:rPr>
              <a:t>rchisq</a:t>
            </a:r>
            <a:r>
              <a:rPr lang="fr-FR" sz="1800" b="0" i="0" u="none" strike="noStrike" baseline="0" dirty="0">
                <a:solidFill>
                  <a:srgbClr val="000080"/>
                </a:solidFill>
                <a:latin typeface="CMTT9"/>
              </a:rPr>
              <a:t>( 1000, 20)</a:t>
            </a:r>
            <a:endParaRPr lang="en-US" sz="1800" dirty="0">
              <a:solidFill>
                <a:srgbClr val="000080"/>
              </a:solidFill>
              <a:latin typeface="CMTT9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scaled.chi.sq.20 &lt;- chi.sq.20 / 20</a:t>
            </a:r>
            <a:endParaRPr lang="en-US" sz="1800" dirty="0">
              <a:solidFill>
                <a:srgbClr val="000080"/>
              </a:solidFill>
              <a:latin typeface="CMTT9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F.3.20 &lt;- scaled.chi.sq.3 / scaled.chi.sq.20</a:t>
            </a:r>
            <a:endParaRPr lang="en-US" sz="1800" dirty="0">
              <a:solidFill>
                <a:srgbClr val="000080"/>
              </a:solidFill>
              <a:latin typeface="CMTT9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hist( F.3.20 )</a:t>
            </a:r>
            <a:endParaRPr lang="en-US" sz="1800" dirty="0">
              <a:solidFill>
                <a:srgbClr val="000080"/>
              </a:solidFill>
              <a:latin typeface="CMTT9"/>
            </a:endParaRPr>
          </a:p>
          <a:p>
            <a:pPr marL="0" indent="0">
              <a:buNone/>
            </a:pPr>
            <a:endParaRPr lang="en-US" dirty="0">
              <a:latin typeface="CMTT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425DF-F884-40E9-9FC8-F7FD5693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835" y="2671491"/>
            <a:ext cx="4660165" cy="41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72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AD90-1E15-4FD3-4C77-695D1FF57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Regression I:</a:t>
            </a:r>
            <a:br>
              <a:rPr lang="en-US" b="1" dirty="0"/>
            </a:br>
            <a:r>
              <a:rPr lang="en-US" b="1" i="0" dirty="0">
                <a:solidFill>
                  <a:srgbClr val="000000"/>
                </a:solidFill>
                <a:effectLst/>
              </a:rPr>
              <a:t>Regression with one Numerical Variable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00FE7-F042-EF0B-3DB5-C3211C541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Chapter 5:</a:t>
            </a:r>
          </a:p>
          <a:p>
            <a:pPr algn="l"/>
            <a:r>
              <a:rPr lang="en-US" b="1" i="0" dirty="0">
                <a:solidFill>
                  <a:srgbClr val="FF0000"/>
                </a:solidFill>
                <a:effectLst/>
              </a:rPr>
              <a:t>Statistical Inference via Data Science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4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FD4E-A96F-ED3E-C9CB-25DA5C2B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26669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In Class Reading and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C5CF-7C75-FCD1-CAB8-032C229A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19600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Today’s reading is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Chapter 5: Regression I</a:t>
            </a:r>
          </a:p>
          <a:p>
            <a:r>
              <a:rPr lang="en-US" dirty="0">
                <a:solidFill>
                  <a:srgbClr val="333333"/>
                </a:solidFill>
              </a:rPr>
              <a:t>Study in this order</a:t>
            </a:r>
            <a:r>
              <a:rPr lang="en-US" b="1" dirty="0">
                <a:solidFill>
                  <a:srgbClr val="333333"/>
                </a:solidFill>
              </a:rPr>
              <a:t>: S</a:t>
            </a:r>
            <a:r>
              <a:rPr lang="en-US" b="1" i="0" dirty="0">
                <a:solidFill>
                  <a:srgbClr val="333333"/>
                </a:solidFill>
                <a:effectLst/>
              </a:rPr>
              <a:t>ections </a:t>
            </a:r>
            <a:r>
              <a:rPr lang="en-US" b="1" dirty="0">
                <a:solidFill>
                  <a:srgbClr val="333333"/>
                </a:solidFill>
              </a:rPr>
              <a:t>5.3.1, 5.1.3, 5.3.2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Assigned time: 20-25 mins. 10:30 pm – 10:50pm </a:t>
            </a:r>
          </a:p>
          <a:p>
            <a:r>
              <a:rPr lang="en-US" dirty="0">
                <a:solidFill>
                  <a:srgbClr val="333333"/>
                </a:solidFill>
              </a:rPr>
              <a:t>Review Points for discussion (10:50pm - 11:05 pm)</a:t>
            </a:r>
          </a:p>
          <a:p>
            <a:r>
              <a:rPr lang="en-US" dirty="0">
                <a:solidFill>
                  <a:srgbClr val="333333"/>
                </a:solidFill>
              </a:rPr>
              <a:t>Chalk Talk Discussion</a:t>
            </a:r>
          </a:p>
          <a:p>
            <a:pPr lvl="1"/>
            <a:r>
              <a:rPr lang="en-US" dirty="0"/>
              <a:t>Correlation and Causation (</a:t>
            </a:r>
            <a:r>
              <a:rPr lang="en-US" dirty="0">
                <a:hlinkClick r:id="rId3"/>
              </a:rPr>
              <a:t>Review Spurious Correlations</a:t>
            </a:r>
            <a:r>
              <a:rPr lang="en-US" dirty="0"/>
              <a:t>)</a:t>
            </a:r>
            <a:endParaRPr lang="en-US" dirty="0">
              <a:solidFill>
                <a:srgbClr val="333333"/>
              </a:solidFill>
            </a:endParaRPr>
          </a:p>
          <a:p>
            <a:pPr lvl="1"/>
            <a:r>
              <a:rPr lang="en-US" dirty="0"/>
              <a:t>Observed, fitted, residual</a:t>
            </a:r>
          </a:p>
          <a:p>
            <a:pPr lvl="1"/>
            <a:r>
              <a:rPr lang="en-US" dirty="0"/>
              <a:t>Best fitting line</a:t>
            </a:r>
          </a:p>
          <a:p>
            <a:pPr lvl="1"/>
            <a:endParaRPr lang="en-US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14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9F46-9D53-0A1F-9478-7B5F17C0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6868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Learning Check(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Response on Canvas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9DF3-1E80-A537-989A-DA8ECEC9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600200"/>
            <a:ext cx="8686800" cy="4343400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n-US" sz="1800" b="1" dirty="0"/>
              <a:t>Describe the meaning of the residual value to a  “newbie” in data analytics?</a:t>
            </a:r>
          </a:p>
          <a:p>
            <a:pPr algn="just">
              <a:buFont typeface="+mj-lt"/>
              <a:buAutoNum type="arabicPeriod"/>
            </a:pPr>
            <a:r>
              <a:rPr lang="en-US" sz="1800" b="0" i="0" dirty="0">
                <a:effectLst/>
              </a:rPr>
              <a:t>Create a </a:t>
            </a:r>
            <a:r>
              <a:rPr lang="en-US" sz="1800" b="0" i="1" dirty="0">
                <a:effectLst/>
              </a:rPr>
              <a:t>new data </a:t>
            </a:r>
            <a:r>
              <a:rPr lang="en-US" sz="1800" b="0" i="0" dirty="0">
                <a:effectLst/>
              </a:rPr>
              <a:t>from the </a:t>
            </a:r>
            <a:r>
              <a:rPr lang="en-US" sz="1800" b="1" i="0" dirty="0">
                <a:effectLst/>
              </a:rPr>
              <a:t>evals data frame  </a:t>
            </a:r>
            <a:r>
              <a:rPr lang="en-US" sz="1800" b="0" i="0" dirty="0">
                <a:effectLst/>
              </a:rPr>
              <a:t>with the following five variables only: ID, age, </a:t>
            </a:r>
            <a:r>
              <a:rPr lang="en-US" sz="1800" b="0" i="0" dirty="0" err="1">
                <a:effectLst/>
              </a:rPr>
              <a:t>cls_did_eval</a:t>
            </a:r>
            <a:r>
              <a:rPr lang="en-US" sz="1800" b="0" i="0" dirty="0">
                <a:effectLst/>
              </a:rPr>
              <a:t>, </a:t>
            </a:r>
            <a:r>
              <a:rPr lang="en-US" sz="1800" b="0" i="0" dirty="0" err="1">
                <a:effectLst/>
              </a:rPr>
              <a:t>cls_students</a:t>
            </a:r>
            <a:r>
              <a:rPr lang="en-US" sz="1800" b="0" i="0" dirty="0">
                <a:effectLst/>
              </a:rPr>
              <a:t> and score. Generate a data frame of the </a:t>
            </a:r>
            <a:r>
              <a:rPr lang="en-US" sz="1800" b="1" i="0" dirty="0">
                <a:solidFill>
                  <a:srgbClr val="00B050"/>
                </a:solidFill>
                <a:effectLst/>
              </a:rPr>
              <a:t>residuals</a:t>
            </a:r>
            <a:r>
              <a:rPr lang="en-US" sz="1800" b="0" i="0" dirty="0">
                <a:effectLst/>
              </a:rPr>
              <a:t> of the model with </a:t>
            </a:r>
            <a:r>
              <a:rPr lang="en-US" sz="1800" b="1" dirty="0"/>
              <a:t>age</a:t>
            </a:r>
            <a:r>
              <a:rPr lang="en-US" sz="1800" b="0" i="0" dirty="0">
                <a:effectLst/>
              </a:rPr>
              <a:t> as the explanatory variable and </a:t>
            </a:r>
            <a:r>
              <a:rPr lang="en-US" sz="1800" b="1" i="0" dirty="0">
                <a:effectLst/>
              </a:rPr>
              <a:t>score</a:t>
            </a:r>
            <a:r>
              <a:rPr lang="en-US" sz="1800" b="0" i="0" dirty="0">
                <a:effectLst/>
              </a:rPr>
              <a:t> as the outcome variable. Display the data frame using any data frame exploration function.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8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dirty="0"/>
              <a:t>What does a larger sum of squares residuals imply? In contrast, a </a:t>
            </a:r>
            <a:r>
              <a:rPr lang="en-US" sz="1800" b="0" i="0" dirty="0">
                <a:effectLst/>
              </a:rPr>
              <a:t>sum of squared residuals with the value zero means?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8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1800" b="1" dirty="0"/>
              <a:t>Compute the </a:t>
            </a:r>
            <a:r>
              <a:rPr lang="en-US" sz="1800" dirty="0" err="1">
                <a:effectLst/>
              </a:rPr>
              <a:t>sum_of_squared_residuals</a:t>
            </a:r>
            <a:r>
              <a:rPr lang="en-US" sz="1800" dirty="0">
                <a:effectLst/>
              </a:rPr>
              <a:t> for the residuals from question 2 above?</a:t>
            </a:r>
            <a:endParaRPr lang="en-US" sz="1800" b="1" dirty="0"/>
          </a:p>
          <a:p>
            <a:pPr marL="0" indent="0" algn="just">
              <a:buNone/>
            </a:pPr>
            <a:br>
              <a:rPr lang="en-US" sz="1800" b="0" i="0" dirty="0">
                <a:effectLst/>
              </a:rPr>
            </a:br>
            <a:endParaRPr lang="en-US" sz="1800" b="0" i="0" dirty="0">
              <a:effectLst/>
            </a:endParaRPr>
          </a:p>
          <a:p>
            <a:pPr marL="457200" indent="-457200" algn="just">
              <a:buFont typeface="+mj-lt"/>
              <a:buAutoNum type="alphaLcParenR"/>
            </a:pPr>
            <a:endParaRPr lang="en-US" sz="1800" b="0" i="0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CD7C6-629D-CCD2-3A41-9CAB6FCE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01" y="5807075"/>
            <a:ext cx="2133600" cy="365125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February 29,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918E2-3846-E14E-512E-F0FBE2F3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25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56152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1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314"/>
    </mc:Choice>
    <mc:Fallback xmlns="">
      <p:transition spd="slow" advTm="4223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8293-F54A-C862-52A5-30F987E1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Program  Overview Details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E7B50-8926-2A53-F6A3-DBF6E677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69" y="1600201"/>
            <a:ext cx="7686262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596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u="none" strike="noStrike" baseline="0" dirty="0">
                <a:latin typeface="+mn-lt"/>
              </a:rPr>
              <a:t>Basic probability theory</a:t>
            </a:r>
          </a:p>
          <a:p>
            <a:endParaRPr lang="en-US" sz="2400" b="0" i="0" u="none" strike="noStrike" baseline="0" dirty="0">
              <a:latin typeface="+mn-lt"/>
            </a:endParaRPr>
          </a:p>
          <a:p>
            <a:r>
              <a:rPr lang="en-US" sz="2400" b="0" i="0" u="none" strike="noStrike" baseline="0" dirty="0">
                <a:latin typeface="+mn-lt"/>
              </a:rPr>
              <a:t>The binomial distribution</a:t>
            </a:r>
          </a:p>
          <a:p>
            <a:endParaRPr lang="en-US" sz="2400" b="0" i="0" u="none" strike="noStrike" baseline="0" dirty="0">
              <a:latin typeface="+mn-lt"/>
            </a:endParaRPr>
          </a:p>
          <a:p>
            <a:r>
              <a:rPr lang="en-US" sz="2400" b="0" i="0" u="none" strike="noStrike" baseline="0" dirty="0">
                <a:latin typeface="+mn-lt"/>
              </a:rPr>
              <a:t>The normal </a:t>
            </a:r>
            <a:r>
              <a:rPr lang="en-US" sz="2400" b="0" i="0" u="none" strike="noStrike" baseline="0">
                <a:latin typeface="+mn-lt"/>
              </a:rPr>
              <a:t>distribution </a:t>
            </a:r>
          </a:p>
          <a:p>
            <a:endParaRPr lang="en-US" sz="2400" b="0" i="0" u="none" strike="noStrike" baseline="0" dirty="0">
              <a:latin typeface="+mn-lt"/>
            </a:endParaRPr>
          </a:p>
          <a:p>
            <a:r>
              <a:rPr lang="en-US" sz="2400" b="0" i="0" u="none" strike="noStrike" baseline="0" dirty="0">
                <a:latin typeface="+mn-lt"/>
              </a:rPr>
              <a:t>Other useful distributions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4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Statistics is there to help us draw inferences from data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theory of statistical inference is built on top of probability theory.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here’s a tiny extract from a newspaper article in the Sydney Morning Herald (30 Oct 2010):</a:t>
            </a:r>
          </a:p>
          <a:p>
            <a:r>
              <a:rPr lang="en-US" dirty="0">
                <a:solidFill>
                  <a:srgbClr val="FF0000"/>
                </a:solidFill>
              </a:rPr>
              <a:t>“I have a tough job,” the Premier said in response to a poll which found her government is now the most unpopular Labor administration in polling history, with a primary vote of just 23 per cent.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003F1D-069E-4680-8D29-CA7976AF38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Statistics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003F1D-069E-4680-8D29-CA7976AF3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93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Probability theory is “the doctrine of chances". It's a branch of mathematics that tells you how often different kinds of events will happen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are the chances of a fair coin coming up heads 10 times in a row?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If I roll two six sided dice, how likely is it that I'll roll two sixes?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How likely is it that  five cards drawn from a perfectly shuffled deck will all be hearts?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are the chances that I'll win the lottery?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Probabilistic questions start with a known model of the world, and we use that model to do some calculations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Probabilities are just numbers that range from 0 to 1.</a:t>
            </a:r>
          </a:p>
          <a:p>
            <a:r>
              <a:rPr lang="en-US" dirty="0">
                <a:solidFill>
                  <a:srgbClr val="7030A0"/>
                </a:solidFill>
              </a:rPr>
              <a:t>In probability theory, the model is known, but the data are not.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That is the characteristics such as mean &amp; standard deviation of the data which represents the data distribution cannot be altered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Explaining the difference between probability and likelihood</a:t>
            </a:r>
          </a:p>
        </p:txBody>
      </p:sp>
    </p:spTree>
    <p:extLst>
      <p:ext uri="{BB962C8B-B14F-4D97-AF65-F5344CB8AC3E}">
        <p14:creationId xmlns:p14="http://schemas.microsoft.com/office/powerpoint/2010/main" val="303637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Probability vs.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In statistics, we do not know the truth about the world. All we have is the data, and it is from the data that we want to learn the truth about the world.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if my friend flips a coin 10 times and gets 10 heads, are they playing a trick on me?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If five cards of the top of the deck are all hearts, how likely is it that the deck was shuffled?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If the lottery commissioner's spouse wins the lottery, how likely is it that the lottery was rigged?</a:t>
            </a:r>
          </a:p>
          <a:p>
            <a:r>
              <a:rPr lang="en-US" dirty="0"/>
              <a:t>The statistical inference problem is to figure out which probability model is right for a problem.</a:t>
            </a:r>
          </a:p>
        </p:txBody>
      </p:sp>
    </p:spTree>
    <p:extLst>
      <p:ext uri="{BB962C8B-B14F-4D97-AF65-F5344CB8AC3E}">
        <p14:creationId xmlns:p14="http://schemas.microsoft.com/office/powerpoint/2010/main" val="244095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The key characteristic of </a:t>
            </a:r>
            <a:r>
              <a:rPr lang="en-US" b="1" dirty="0">
                <a:solidFill>
                  <a:srgbClr val="00B050"/>
                </a:solidFill>
              </a:rPr>
              <a:t>elementary events </a:t>
            </a:r>
            <a:r>
              <a:rPr lang="en-US" dirty="0">
                <a:solidFill>
                  <a:srgbClr val="00B050"/>
                </a:solidFill>
              </a:rPr>
              <a:t>is that every time we make an observation, then the outcome will be one and only one of these events.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set of all possible events is called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sample space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For  an event X, the probability of that event P(X) is a number that lies between 0 and 1</a:t>
            </a:r>
          </a:p>
          <a:p>
            <a:r>
              <a:rPr lang="en-US" dirty="0">
                <a:solidFill>
                  <a:srgbClr val="7030A0"/>
                </a:solidFill>
              </a:rPr>
              <a:t>The bigger the value of P(X), the more likely the event is to occur.</a:t>
            </a:r>
          </a:p>
          <a:p>
            <a:r>
              <a:rPr lang="en-US" b="1" dirty="0">
                <a:solidFill>
                  <a:srgbClr val="FF0000"/>
                </a:solidFill>
              </a:rPr>
              <a:t>law  of  total  probability: </a:t>
            </a:r>
            <a:r>
              <a:rPr lang="en-US" dirty="0">
                <a:solidFill>
                  <a:srgbClr val="FF0000"/>
                </a:solidFill>
              </a:rPr>
              <a:t>In probabilistic terms, is that the probabilities of the elementary events need to add up to 1</a:t>
            </a:r>
          </a:p>
        </p:txBody>
      </p:sp>
    </p:spTree>
    <p:extLst>
      <p:ext uri="{BB962C8B-B14F-4D97-AF65-F5344CB8AC3E}">
        <p14:creationId xmlns:p14="http://schemas.microsoft.com/office/powerpoint/2010/main" val="319901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3F1D-069E-4680-8D29-CA7976AF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E4C4-3FA6-4CB3-97C3-C2DA949E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types of distributions, but the main 5 types are</a:t>
            </a:r>
          </a:p>
          <a:p>
            <a:pPr lvl="1"/>
            <a:r>
              <a:rPr lang="en-US" dirty="0"/>
              <a:t>binomial distribution, </a:t>
            </a:r>
          </a:p>
          <a:p>
            <a:pPr lvl="1"/>
            <a:r>
              <a:rPr lang="en-US" dirty="0"/>
              <a:t>normal distribution,</a:t>
            </a:r>
          </a:p>
          <a:p>
            <a:pPr lvl="1"/>
            <a:r>
              <a:rPr lang="en-US" dirty="0"/>
              <a:t>t distribution, </a:t>
            </a:r>
          </a:p>
          <a:p>
            <a:pPr lvl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 (“chi-square") distribution </a:t>
            </a:r>
          </a:p>
          <a:p>
            <a:pPr lvl="1"/>
            <a:r>
              <a:rPr lang="en-US" dirty="0"/>
              <a:t>F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542243363"/>
      </p:ext>
    </p:extLst>
  </p:cSld>
  <p:clrMapOvr>
    <a:masterClrMapping/>
  </p:clrMapOvr>
</p:sld>
</file>

<file path=ppt/theme/theme1.xml><?xml version="1.0" encoding="utf-8"?>
<a:theme xmlns:a="http://schemas.openxmlformats.org/drawingml/2006/main" name="uccs-powerpoint-template-2014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1868</Words>
  <Application>Microsoft Macintosh PowerPoint</Application>
  <PresentationFormat>On-screen Show (4:3)</PresentationFormat>
  <Paragraphs>196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CMR10</vt:lpstr>
      <vt:lpstr>CMTT9</vt:lpstr>
      <vt:lpstr>Google Sans</vt:lpstr>
      <vt:lpstr>source-serif-pro</vt:lpstr>
      <vt:lpstr>Tahoma</vt:lpstr>
      <vt:lpstr>Untitled Sans</vt:lpstr>
      <vt:lpstr>Wingdings</vt:lpstr>
      <vt:lpstr>uccs-powerpoint-template-2014-cobranded</vt:lpstr>
      <vt:lpstr>Bitmap Image</vt:lpstr>
      <vt:lpstr>Equation</vt:lpstr>
      <vt:lpstr>Introduction to Statistics for Data Analytics </vt:lpstr>
      <vt:lpstr>Credits</vt:lpstr>
      <vt:lpstr>Program  Overview Details</vt:lpstr>
      <vt:lpstr>Outline</vt:lpstr>
      <vt:lpstr>Probability</vt:lpstr>
      <vt:lpstr>Probability ↔ Statistics</vt:lpstr>
      <vt:lpstr>Probability vs. Statistics</vt:lpstr>
      <vt:lpstr>Probability distributions</vt:lpstr>
      <vt:lpstr>Distribution</vt:lpstr>
      <vt:lpstr>Binomial Distribution</vt:lpstr>
      <vt:lpstr>Binomial Distribution – Chalk discussion</vt:lpstr>
      <vt:lpstr>The binomial distribution in R</vt:lpstr>
      <vt:lpstr>The binomial distribution in R</vt:lpstr>
      <vt:lpstr>The Normal distribution</vt:lpstr>
      <vt:lpstr>What it means for a variable to be normally distributed?</vt:lpstr>
      <vt:lpstr>Probability Density</vt:lpstr>
      <vt:lpstr>Standardizing Numeric Data</vt:lpstr>
      <vt:lpstr>Other useful distributions: T-distribution </vt:lpstr>
      <vt:lpstr>T-Distribution</vt:lpstr>
      <vt:lpstr>Other useful distributions: ᵡ2 distribution </vt:lpstr>
      <vt:lpstr>Other useful distributions: F distribution</vt:lpstr>
      <vt:lpstr>PowerPoint Presentation</vt:lpstr>
      <vt:lpstr>Regression I: Regression with one Numerical Variable</vt:lpstr>
      <vt:lpstr>In Class Reading and Discussion</vt:lpstr>
      <vt:lpstr>Learning Check(Submit Response on Canvas)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Visualization with R - Part IV</dc:title>
  <dc:creator>adham Atyabi</dc:creator>
  <cp:lastModifiedBy>oluwatosin oluwadare</cp:lastModifiedBy>
  <cp:revision>85</cp:revision>
  <cp:lastPrinted>2023-02-20T19:33:41Z</cp:lastPrinted>
  <dcterms:created xsi:type="dcterms:W3CDTF">2020-03-22T19:04:16Z</dcterms:created>
  <dcterms:modified xsi:type="dcterms:W3CDTF">2024-02-29T20:53:05Z</dcterms:modified>
</cp:coreProperties>
</file>